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DF5"/>
    <a:srgbClr val="21BAF2"/>
    <a:srgbClr val="EF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216BC-C4DE-6241-97DC-CBC2ACEBBA77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8B686-8744-2F4C-918B-4B373CCDB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7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8B686-8744-2F4C-918B-4B373CCDB7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98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8B686-8744-2F4C-918B-4B373CCDB7F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0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8B686-8744-2F4C-918B-4B373CCDB7F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4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8B686-8744-2F4C-918B-4B373CCDB7F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8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8B686-8744-2F4C-918B-4B373CCDB7F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1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7C574-4B4A-CF4B-9D03-890C2652D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74F608-64DB-1247-9860-19756FF29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C643D-1FF9-4942-B33B-6198948D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204F9-8B43-9942-B555-442FA39F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B50964-5483-9845-BD6A-D941F85C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2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60EC5-AA66-A240-BE96-A22B141E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7B7D92-FD10-A94D-9159-2382D4FF1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D0454-9EA7-8A46-A13B-E7091A01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63793A-647F-5E45-9188-573D6CDA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15F8F-D939-C54E-8FC8-2C16F1DA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B39EEB-F141-7840-91F6-350822385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30B903-1912-5248-BA67-F5E2C3CA1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A1449B-870F-4149-B6CF-C840458A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3D24C-3D5A-B846-947F-3443B668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CA03FC-3900-CB41-85FB-6DAF5132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5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1927D-AB7F-F541-81A2-5D428CE0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22394-495C-204A-995D-EC1ECCA4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FF62F7-3BB9-2F48-8464-3B4E2EA1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EA4C3C-C6EC-A347-ACE9-D8E89EE5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E631AD-5435-FE4C-8DF2-C07E955D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379AD-55EC-F044-A5CE-821531B0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A7C306-B212-024C-B752-798E3B19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4DFB1-469F-DB45-9AB0-D3285565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3D339A-7E02-BA41-BF6D-8D1FA318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19F84-E487-6147-80F1-22BDBB0A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89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EFD9B-F1E5-F345-BBFE-0E5D9B51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31691-6745-FC48-B222-4E70133A9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85DE8-87D7-6E45-95D6-DB4690F8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F17B50-2C41-314B-A957-54F30370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183F9-1E74-9245-9BA7-2627754E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05FE6A-DCA7-D84F-BEDC-DEDF418D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4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25381-3AF2-BF4B-A7FA-5A83C134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AC1314-2752-0E46-8DEB-BFF7BC58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232B32-CEBD-CB41-9550-50B83AE8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85CA53-E78E-F04A-ADA3-96BE13864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7189C1-34FD-6045-B3BD-CD2096992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AD2F60-2991-1340-80BA-CB3FB360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3415C4-6DF4-444C-B709-C3849FB8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8394C9-60D0-1F43-A26B-BE8E5D47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0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B907E-EDAB-6E45-89E5-B0DACAD8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80551B-1F4D-1545-9316-3815DADF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198EE9-F46A-0B4F-AD31-F236AA8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9FD394-3ADD-8B4E-BA29-EF25B017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3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56D94E-27AE-4246-8B5F-E10AA560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38C589-C696-694D-8D18-B145F852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EE14BB-1B74-E141-9174-8458BC52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B01C2-9F5A-E449-8008-54CA45B7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B7D513-4F74-0E4B-9D24-2B36C994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7F9ECB-2077-8045-9CB0-82BDDC148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68522-E1D5-3F40-B83E-1E5CDB31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B2E7D-9BE9-5B4F-ABF6-89AC9BDB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537BB8-A2A4-214B-8FEA-5BBD9169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B189D-1D10-9B46-9E3C-10F2355A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79E7EF-9CF5-0048-AD2A-049743980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21548E-03EA-1442-9A2A-DDF5FB19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D61E2-A5CE-CB43-974D-2BB30067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196B-375B-B646-AE8B-B25F19565A6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0A34AB-7132-AA4F-B19A-80CF3358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ACEAD4-5956-F940-A0EF-CF6454AB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57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FF326A-25DC-0342-B671-F7B72F70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61B0E2-F95F-C64F-A054-FB58DA44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0C488-EB69-314E-92E5-A37A75814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A6D078-E13C-D54D-99DA-8D03A18C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39B8-C8B4-6C41-AE6C-F6F25B0CBA9E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B50ED-55FD-AB4B-BF8F-5C8FB6F18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972B196B-375B-B646-AE8B-B25F19565A69}" type="datetimeFigureOut">
              <a:rPr lang="fr-FR" smtClean="0"/>
              <a:pPr/>
              <a:t>29/10/2024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7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colorful butterflies and ladybugs&#10;&#10;Description automatically generated">
            <a:extLst>
              <a:ext uri="{FF2B5EF4-FFF2-40B4-BE49-F238E27FC236}">
                <a16:creationId xmlns:a16="http://schemas.microsoft.com/office/drawing/2014/main" id="{BCFA3754-91C2-DF5C-6022-695305C92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9"/>
            <a:ext cx="12192000" cy="6857143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BC192E5-47FB-FA4F-9FF8-BE060533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75862"/>
              </p:ext>
            </p:extLst>
          </p:nvPr>
        </p:nvGraphicFramePr>
        <p:xfrm>
          <a:off x="777418" y="1006222"/>
          <a:ext cx="10637165" cy="52777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246235">
                  <a:extLst>
                    <a:ext uri="{9D8B030D-6E8A-4147-A177-3AD203B41FA5}">
                      <a16:colId xmlns:a16="http://schemas.microsoft.com/office/drawing/2014/main" val="4233053491"/>
                    </a:ext>
                  </a:extLst>
                </a:gridCol>
                <a:gridCol w="2284838">
                  <a:extLst>
                    <a:ext uri="{9D8B030D-6E8A-4147-A177-3AD203B41FA5}">
                      <a16:colId xmlns:a16="http://schemas.microsoft.com/office/drawing/2014/main" val="2008257979"/>
                    </a:ext>
                  </a:extLst>
                </a:gridCol>
                <a:gridCol w="167744">
                  <a:extLst>
                    <a:ext uri="{9D8B030D-6E8A-4147-A177-3AD203B41FA5}">
                      <a16:colId xmlns:a16="http://schemas.microsoft.com/office/drawing/2014/main" val="2229678287"/>
                    </a:ext>
                  </a:extLst>
                </a:gridCol>
                <a:gridCol w="1485471">
                  <a:extLst>
                    <a:ext uri="{9D8B030D-6E8A-4147-A177-3AD203B41FA5}">
                      <a16:colId xmlns:a16="http://schemas.microsoft.com/office/drawing/2014/main" val="1892038330"/>
                    </a:ext>
                  </a:extLst>
                </a:gridCol>
                <a:gridCol w="1983703">
                  <a:extLst>
                    <a:ext uri="{9D8B030D-6E8A-4147-A177-3AD203B41FA5}">
                      <a16:colId xmlns:a16="http://schemas.microsoft.com/office/drawing/2014/main" val="137922959"/>
                    </a:ext>
                  </a:extLst>
                </a:gridCol>
                <a:gridCol w="1734587">
                  <a:extLst>
                    <a:ext uri="{9D8B030D-6E8A-4147-A177-3AD203B41FA5}">
                      <a16:colId xmlns:a16="http://schemas.microsoft.com/office/drawing/2014/main" val="500319456"/>
                    </a:ext>
                  </a:extLst>
                </a:gridCol>
                <a:gridCol w="1734587">
                  <a:extLst>
                    <a:ext uri="{9D8B030D-6E8A-4147-A177-3AD203B41FA5}">
                      <a16:colId xmlns:a16="http://schemas.microsoft.com/office/drawing/2014/main" val="2896600011"/>
                    </a:ext>
                  </a:extLst>
                </a:gridCol>
              </a:tblGrid>
              <a:tr h="3162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Semaine 1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Lundi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38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Mardi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Mercredi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Jeudi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Vendredi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0039"/>
                  </a:ext>
                </a:extLst>
              </a:tr>
              <a:tr h="622079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DU MATIN</a:t>
                      </a: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*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Banane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Ananas</a:t>
                      </a:r>
                      <a:r>
                        <a:rPr lang="fr-CA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*</a:t>
                      </a:r>
                    </a:p>
                    <a:p>
                      <a:pPr algn="ctr"/>
                      <a:r>
                        <a:rPr lang="fr-CA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*Substitution: poire</a:t>
                      </a: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Compote de pommes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sans sucre 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Cantaloup 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Orange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*Substitution: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pomme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41178"/>
                  </a:ext>
                </a:extLst>
              </a:tr>
              <a:tr h="233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00" b="1" i="0">
                          <a:solidFill>
                            <a:schemeClr val="tx1"/>
                          </a:solidFill>
                          <a:effectLst/>
                          <a:latin typeface="Gilroy_BN SemiBold" pitchFamily="2" charset="0"/>
                        </a:rPr>
                        <a:t> </a:t>
                      </a:r>
                      <a:endParaRPr lang="fr-CA" sz="300" b="1" i="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fr-CA" sz="3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16568"/>
                  </a:ext>
                </a:extLst>
              </a:tr>
              <a:tr h="984340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menu DU 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Macaronis, sauce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tomate rosée végétalienne (haricots  </a:t>
                      </a:r>
                      <a:r>
                        <a:rPr lang="fr-FR" sz="1100" b="0" i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pinto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)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CA" sz="1100" b="0" i="0">
                          <a:solidFill>
                            <a:srgbClr val="000000"/>
                          </a:solidFill>
                          <a:effectLst/>
                          <a:latin typeface="Gilroy_BN-Regular" panose="00000500000000000000" pitchFamily="50" charset="0"/>
                        </a:rPr>
                        <a:t>Pain de dinde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de-DE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CA" sz="1100" b="0" i="0">
                          <a:solidFill>
                            <a:srgbClr val="000000"/>
                          </a:solidFill>
                          <a:effectLst/>
                          <a:latin typeface="Gilroy_BN-Regular" panose="00000500000000000000" pitchFamily="50" charset="0"/>
                        </a:rPr>
                        <a:t>Pain de dinde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de-DE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Tofu Général Tao sans sésame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1" i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soya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Substitution : poulet grillé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de-DE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Chili au bœuf 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endParaRPr lang="fr-FR" sz="1100" b="0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viande rouge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 mélange d’haricots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dirty="0">
                          <a:solidFill>
                            <a:srgbClr val="000000"/>
                          </a:solidFill>
                          <a:effectLst/>
                          <a:latin typeface="Gilroy_BN-Regular" panose="00000500000000000000" pitchFamily="50" charset="0"/>
                        </a:rPr>
                        <a:t>Ciabatta à la salade de  poulet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endParaRPr lang="fr-CA" sz="1100" b="0" i="0" dirty="0">
                        <a:solidFill>
                          <a:srgbClr val="FF0000"/>
                        </a:solidFill>
                        <a:effectLst/>
                        <a:latin typeface="Gilroy_BN-Regular" panose="00000500000000000000" pitchFamily="50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100" b="1" i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CA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</a:t>
                      </a:r>
                      <a:r>
                        <a:rPr lang="fr-CA" sz="1100" b="1" i="0" dirty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poulet/</a:t>
                      </a:r>
                      <a:r>
                        <a:rPr lang="fr-CA" sz="1100" b="1" i="0" dirty="0" err="1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oeuf</a:t>
                      </a:r>
                      <a:endParaRPr lang="fr-CA" sz="1100" b="1" i="0" dirty="0">
                        <a:solidFill>
                          <a:srgbClr val="FF0000"/>
                        </a:solidFill>
                        <a:effectLst/>
                        <a:latin typeface="Gilroy_BN-Regular" panose="00000500000000000000" pitchFamily="50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CA" sz="1100" b="1" i="0" dirty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 Substitution : tofu</a:t>
                      </a:r>
                      <a:endParaRPr lang="fr-CA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69227"/>
                  </a:ext>
                </a:extLst>
              </a:tr>
              <a:tr h="650665">
                <a:tc vMerge="1">
                  <a:txBody>
                    <a:bodyPr/>
                    <a:lstStyle/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☞GILROY-MEDIUM" pitchFamily="2" charset="77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Petits pois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Légumes grillés</a:t>
                      </a:r>
                      <a:endParaRPr lang="fr-FR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Riz brun 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Légumes grillés</a:t>
                      </a:r>
                      <a:endParaRPr lang="fr-FR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Riz brun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Brocoli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Quinoa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Concombre tranché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Galettes de riz brun (2)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Soupe aux légumes</a:t>
                      </a:r>
                    </a:p>
                    <a:p>
                      <a:pPr algn="ctr"/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02040"/>
                  </a:ext>
                </a:extLst>
              </a:tr>
              <a:tr h="1515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300" b="1" i="0" kern="1200">
                          <a:solidFill>
                            <a:schemeClr val="tx1"/>
                          </a:solidFill>
                          <a:effectLst/>
                          <a:latin typeface="Gilroy_BN SemiBold" pitchFamily="2" charset="0"/>
                          <a:ea typeface="+mn-ea"/>
                          <a:cs typeface="+mn-cs"/>
                        </a:rPr>
                        <a:t> </a:t>
                      </a:r>
                      <a:endParaRPr lang="fr-CA" sz="300" b="1" i="0" kern="120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fr-CA" sz="300" b="1" i="0" kern="120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+mn-ea"/>
                        <a:cs typeface="+mn-cs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96802"/>
                  </a:ext>
                </a:extLst>
              </a:tr>
              <a:tr h="2094166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d’aprÈs-midi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Cubes de fromage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2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et craquelins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200" b="1" i="0" kern="120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/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</a:t>
                      </a:r>
                    </a:p>
                    <a:p>
                      <a:pPr algn="ctr"/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f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romage végétalien</a:t>
                      </a:r>
                    </a:p>
                    <a:p>
                      <a:pPr algn="ctr"/>
                      <a:endParaRPr lang="fr-FR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soya </a:t>
                      </a:r>
                    </a:p>
                    <a:p>
                      <a:pPr algn="ctr"/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galettes de riz brun (2)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Pain</a:t>
                      </a: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</a:rPr>
                        <a:t> aux bananes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Pain</a:t>
                      </a: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</a:rPr>
                        <a:t> aux bananes</a:t>
                      </a:r>
                    </a:p>
                    <a:p>
                      <a:pPr algn="ctr"/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½ Bagel nature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et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fromage fouetté à la crème </a:t>
                      </a:r>
                      <a:r>
                        <a:rPr lang="fr-FR" sz="1200" b="1" i="0" kern="120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2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Peut contenir: sésame</a:t>
                      </a:r>
                    </a:p>
                    <a:p>
                      <a:pPr algn="ctr"/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1 muffin</a:t>
                      </a:r>
                    </a:p>
                    <a:p>
                      <a:pPr algn="ctr"/>
                      <a:endParaRPr lang="fr-FR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1" i="0" kern="120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</a:t>
                      </a:r>
                    </a:p>
                    <a:p>
                      <a:pPr algn="ctr"/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fromage végétalien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Croustade aux fruits réduite en sucre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 à la vanille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 et galette d’avoine </a:t>
                      </a:r>
                      <a:r>
                        <a:rPr lang="fr-FR" sz="1100" b="1" i="0" kern="120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 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 :  lait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Substitution: yogourt de coco et pomme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 :  lait, </a:t>
                      </a:r>
                      <a:r>
                        <a:rPr lang="fr-FR" sz="1100" b="1" i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oeuf</a:t>
                      </a:r>
                      <a:endParaRPr lang="fr-FR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Substitution: biscuit du chef</a:t>
                      </a:r>
                      <a:endParaRPr lang="fr-CA" sz="1100" b="0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47139"/>
                  </a:ext>
                </a:extLst>
              </a:tr>
            </a:tbl>
          </a:graphicData>
        </a:graphic>
      </p:graphicFrame>
      <p:pic>
        <p:nvPicPr>
          <p:cNvPr id="35" name="Image 34">
            <a:extLst>
              <a:ext uri="{FF2B5EF4-FFF2-40B4-BE49-F238E27FC236}">
                <a16:creationId xmlns:a16="http://schemas.microsoft.com/office/drawing/2014/main" id="{58BB98FD-0002-C1FF-3408-32A8BE7716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10" t="-3161" r="-1"/>
          <a:stretch/>
        </p:blipFill>
        <p:spPr>
          <a:xfrm>
            <a:off x="7428757" y="6261765"/>
            <a:ext cx="4087645" cy="478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FD38A-25B3-5572-B3D3-22687016D6CF}"/>
              </a:ext>
            </a:extLst>
          </p:cNvPr>
          <p:cNvSpPr txBox="1"/>
          <p:nvPr/>
        </p:nvSpPr>
        <p:spPr>
          <a:xfrm>
            <a:off x="79899" y="6387292"/>
            <a:ext cx="18251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/>
              <a:t>DERNIERE MÀJ: 17-10-24</a:t>
            </a:r>
            <a:endParaRPr lang="en-US" sz="12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EF68F-4FB6-4816-B204-1E3BB41F7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75" y="2870205"/>
            <a:ext cx="231555" cy="2170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DC3FFC-1069-084F-B331-0C61E2EA2869}"/>
              </a:ext>
            </a:extLst>
          </p:cNvPr>
          <p:cNvSpPr txBox="1"/>
          <p:nvPr/>
        </p:nvSpPr>
        <p:spPr>
          <a:xfrm>
            <a:off x="777417" y="1950350"/>
            <a:ext cx="66400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cap="all">
                <a:ln>
                  <a:noFill/>
                </a:ln>
                <a:solidFill>
                  <a:srgbClr val="00CC00"/>
                </a:solidFill>
                <a:effectLst/>
                <a:uFill>
                  <a:solidFill>
                    <a:srgbClr val="000000"/>
                  </a:solidFill>
                </a:uFill>
                <a:latin typeface="Verdana Pro Black" panose="020F0502020204030204" pitchFamily="34" charset="0"/>
                <a:ea typeface="Verdana Pro Black" panose="020F0502020204030204" pitchFamily="34" charset="0"/>
                <a:cs typeface="Verdana Pro Black" panose="020F0502020204030204" pitchFamily="34" charset="0"/>
              </a:rPr>
              <a:t>*</a:t>
            </a:r>
            <a:r>
              <a:rPr lang="fr-FR" sz="9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roy_B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fruits frais offerts à la collation du matin peuvent différer du cycle présenté selon les disponibilités et la saison.</a:t>
            </a:r>
            <a:endParaRPr lang="fr-CA" sz="9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A4894-0A53-41CE-9D7A-B720845FD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72" y="3547551"/>
            <a:ext cx="238612" cy="230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AB2BB-EA88-1214-4FB9-2E2D8C0140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58" y="3555963"/>
            <a:ext cx="238612" cy="23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7B1DA-04E3-57F4-7361-711F276B0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580" y="3566468"/>
            <a:ext cx="238612" cy="230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13619-754A-D947-04AF-2AB876F601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41" y="5783313"/>
            <a:ext cx="238612" cy="230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BCE4C-4F0D-91A5-BC63-E3D0DCB05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40" y="5783313"/>
            <a:ext cx="238612" cy="230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5CC87-E8DB-82D6-54FF-AC9DD4EFE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196" y="5777453"/>
            <a:ext cx="238612" cy="2308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98608-6E79-E511-EAEB-BE85862ACF67}"/>
              </a:ext>
            </a:extLst>
          </p:cNvPr>
          <p:cNvSpPr txBox="1"/>
          <p:nvPr/>
        </p:nvSpPr>
        <p:spPr>
          <a:xfrm>
            <a:off x="1905000" y="6250837"/>
            <a:ext cx="4681099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100" b="1">
                <a:uFill>
                  <a:solidFill>
                    <a:srgbClr val="000000"/>
                  </a:solidFill>
                </a:uFill>
                <a:latin typeface="Gilroy_BN" pitchFamily="2" charset="0"/>
              </a:rPr>
              <a:t>Note: les substitutions indiquées sont offertes aux enfants ayant des allergies, intolérances ou restrictions communiquées chaque semaine par la garderie au service alimentaire.</a:t>
            </a:r>
            <a:endParaRPr lang="en-US" sz="1100" b="1">
              <a:uFill>
                <a:solidFill>
                  <a:srgbClr val="000000"/>
                </a:solidFill>
              </a:uFill>
              <a:latin typeface="Gilroy_B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9CE10-C440-09F3-689A-50EDE9731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58" y="2889977"/>
            <a:ext cx="231555" cy="2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9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colorful butterflies and ladybugs&#10;&#10;Description automatically generated">
            <a:extLst>
              <a:ext uri="{FF2B5EF4-FFF2-40B4-BE49-F238E27FC236}">
                <a16:creationId xmlns:a16="http://schemas.microsoft.com/office/drawing/2014/main" id="{F0EBD08F-8CAC-C5B9-BFC7-C6927ABD9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BC192E5-47FB-FA4F-9FF8-BE060533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34339"/>
              </p:ext>
            </p:extLst>
          </p:nvPr>
        </p:nvGraphicFramePr>
        <p:xfrm>
          <a:off x="753534" y="950650"/>
          <a:ext cx="10667999" cy="51852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278052">
                  <a:extLst>
                    <a:ext uri="{9D8B030D-6E8A-4147-A177-3AD203B41FA5}">
                      <a16:colId xmlns:a16="http://schemas.microsoft.com/office/drawing/2014/main" val="4233053491"/>
                    </a:ext>
                  </a:extLst>
                </a:gridCol>
                <a:gridCol w="1679940">
                  <a:extLst>
                    <a:ext uri="{9D8B030D-6E8A-4147-A177-3AD203B41FA5}">
                      <a16:colId xmlns:a16="http://schemas.microsoft.com/office/drawing/2014/main" val="2008257979"/>
                    </a:ext>
                  </a:extLst>
                </a:gridCol>
                <a:gridCol w="2237327">
                  <a:extLst>
                    <a:ext uri="{9D8B030D-6E8A-4147-A177-3AD203B41FA5}">
                      <a16:colId xmlns:a16="http://schemas.microsoft.com/office/drawing/2014/main" val="2514683061"/>
                    </a:ext>
                  </a:extLst>
                </a:gridCol>
                <a:gridCol w="1879642">
                  <a:extLst>
                    <a:ext uri="{9D8B030D-6E8A-4147-A177-3AD203B41FA5}">
                      <a16:colId xmlns:a16="http://schemas.microsoft.com/office/drawing/2014/main" val="2675187870"/>
                    </a:ext>
                  </a:extLst>
                </a:gridCol>
                <a:gridCol w="1666999">
                  <a:extLst>
                    <a:ext uri="{9D8B030D-6E8A-4147-A177-3AD203B41FA5}">
                      <a16:colId xmlns:a16="http://schemas.microsoft.com/office/drawing/2014/main" val="2317515780"/>
                    </a:ext>
                  </a:extLst>
                </a:gridCol>
                <a:gridCol w="1926039">
                  <a:extLst>
                    <a:ext uri="{9D8B030D-6E8A-4147-A177-3AD203B41FA5}">
                      <a16:colId xmlns:a16="http://schemas.microsoft.com/office/drawing/2014/main" val="281334914"/>
                    </a:ext>
                  </a:extLst>
                </a:gridCol>
              </a:tblGrid>
              <a:tr h="318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Semaine 2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Lundi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Mardi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Mercredi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Jeudi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Vendredi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0039"/>
                  </a:ext>
                </a:extLst>
              </a:tr>
              <a:tr h="557886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DU MATIN</a:t>
                      </a: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*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Pomme du Québec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Banane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Poire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Compote de fruits sans sucre ajouté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Melon miel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41178"/>
                  </a:ext>
                </a:extLst>
              </a:tr>
              <a:tr h="26729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Gilroy_BN SemiBold" pitchFamily="2" charset="0"/>
                        </a:rPr>
                        <a:t> </a:t>
                      </a:r>
                      <a:endParaRPr lang="fr-CA" sz="1100" b="1" i="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CA" sz="1100" b="1" i="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16568"/>
                  </a:ext>
                </a:extLst>
              </a:tr>
              <a:tr h="1452478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menu DU 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Fusillis, sauce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végétarienne (légumineuses sans lentilles)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Poulet cacciatore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it-IT" sz="14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1" i="0" kern="120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4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Contient : poulet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Substitution : poisson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Hachis parmentier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de  poulet 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 et 2</a:t>
                      </a:r>
                      <a:endParaRPr lang="fr-CA" sz="1400" b="0" dirty="0">
                        <a:effectLst/>
                        <a:latin typeface="Gilroy_BN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000" b="0" dirty="0">
                        <a:effectLst/>
                        <a:latin typeface="Gilroy_BN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Contient :  poulet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Substitution: protéine de soya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Contient :  pomme de terre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Substitution: riz</a:t>
                      </a:r>
                    </a:p>
                  </a:txBody>
                  <a:tcPr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endParaRPr lang="fr-FR" sz="1000" b="0" kern="1200" dirty="0">
                        <a:solidFill>
                          <a:schemeClr val="tx1"/>
                        </a:solidFill>
                        <a:effectLst/>
                        <a:latin typeface="Gilroy_BN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Poisson en croûte</a:t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de noix de coco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Sauce aux prunes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CA" sz="1100" b="0" i="0">
                          <a:solidFill>
                            <a:srgbClr val="000000"/>
                          </a:solidFill>
                          <a:effectLst/>
                          <a:latin typeface="Gilroy_BN-Regular" panose="00000500000000000000" pitchFamily="50" charset="0"/>
                        </a:rPr>
                        <a:t>Roulé de maïs garni de</a:t>
                      </a:r>
                      <a:br>
                        <a:rPr lang="fr-CA" sz="1100" b="0" i="0">
                          <a:solidFill>
                            <a:srgbClr val="000000"/>
                          </a:solidFill>
                          <a:effectLst/>
                          <a:latin typeface="Gilroy_BN-Regular" panose="00000500000000000000" pitchFamily="50" charset="0"/>
                        </a:rPr>
                      </a:br>
                      <a:r>
                        <a:rPr lang="fr-CA" sz="1100" b="0" i="0">
                          <a:solidFill>
                            <a:srgbClr val="000000"/>
                          </a:solidFill>
                          <a:effectLst/>
                          <a:latin typeface="Gilroy_BN-Regular" panose="00000500000000000000" pitchFamily="50" charset="0"/>
                        </a:rPr>
                        <a:t>tartinade d’œuf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CA" sz="1400" b="0" i="0">
                        <a:solidFill>
                          <a:srgbClr val="000000"/>
                        </a:solidFill>
                        <a:effectLst/>
                        <a:latin typeface="Gilroy_BN-Regular" panose="00000500000000000000" pitchFamily="50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CA" sz="1100" b="0" i="0">
                        <a:solidFill>
                          <a:srgbClr val="000000"/>
                        </a:solidFill>
                        <a:effectLst/>
                        <a:latin typeface="Gilroy_BN-Regular" panose="00000500000000000000" pitchFamily="50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 </a:t>
                      </a:r>
                      <a:r>
                        <a:rPr lang="fr-CA" sz="1100" b="1" i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œuf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CA" sz="1100" b="1" i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Substitution: salade de légumineuses</a:t>
                      </a:r>
                      <a:endParaRPr lang="fr-CA" sz="11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69227"/>
                  </a:ext>
                </a:extLst>
              </a:tr>
              <a:tr h="707211">
                <a:tc vMerge="1">
                  <a:txBody>
                    <a:bodyPr/>
                    <a:lstStyle/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☞GILROY-MEDIUM" pitchFamily="2" charset="77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Salade méli-mélo</a:t>
                      </a:r>
                      <a:endParaRPr lang="fr-CA" sz="1100" b="0" i="0"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Duo de haricots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Quinoa </a:t>
                      </a:r>
                      <a:endParaRPr lang="fr-CA" sz="1100" b="0" i="0"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Betteraves et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carottes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Sauté de courge, brocoli et champignons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Couscous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Potage de brocoli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0204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 b="1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 </a:t>
                      </a:r>
                      <a:endParaRPr lang="fr-CA" sz="8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96802"/>
                  </a:ext>
                </a:extLst>
              </a:tr>
              <a:tr h="1608228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d’aprÈs-midi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Demi-pita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avec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hummus sans sésame au cacao</a:t>
                      </a:r>
                      <a:endParaRPr lang="fr-FR" sz="1400" b="1" i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400" b="1" i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1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soya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galettes de riz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brun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(2)</a:t>
                      </a:r>
                      <a:endParaRPr lang="fr-FR" sz="1100" b="0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Muffin à l’avoine </a:t>
                      </a: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et yogourt à boire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FR" sz="1400" b="0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 lait </a:t>
                      </a:r>
                    </a:p>
                    <a:p>
                      <a:pPr algn="ctr"/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 yogourt de coco à boire </a:t>
                      </a:r>
                      <a:endParaRPr lang="fr-FR" sz="1100" b="0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Mini viennoiserie (1)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CA" sz="1100" b="0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et compote de fruits</a:t>
                      </a:r>
                    </a:p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soya, </a:t>
                      </a:r>
                      <a:r>
                        <a:rPr lang="fr-CA" sz="1100" b="1" i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sésame, œuf, lait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CA" sz="1100" b="1" i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Substitution: biscuit aux pommes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à la vanille et galette d’avoine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endParaRPr lang="fr-FR" sz="14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Substitution: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 de coco/fraises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 </a:t>
                      </a:r>
                      <a:r>
                        <a:rPr lang="fr-FR" sz="1100" b="1" i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lait, </a:t>
                      </a:r>
                      <a:r>
                        <a:rPr lang="fr-FR" sz="1100" b="1" i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oeuf</a:t>
                      </a:r>
                      <a:endParaRPr lang="fr-FR" sz="1100" b="1" i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Substitution: biscuit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du chef 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Cubes de fromage 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et craquelins 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endParaRPr lang="fr-FR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Fromage végétalien </a:t>
                      </a:r>
                    </a:p>
                    <a:p>
                      <a:pPr algn="ctr"/>
                      <a:endParaRPr lang="fr-FR" sz="1100" b="1" i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Contient: soya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galettes de riz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brun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(2)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47139"/>
                  </a:ext>
                </a:extLst>
              </a:tr>
            </a:tbl>
          </a:graphicData>
        </a:graphic>
      </p:graphicFrame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43CFAB7-1870-85E7-45ED-C787938E548E}"/>
              </a:ext>
            </a:extLst>
          </p:cNvPr>
          <p:cNvCxnSpPr/>
          <p:nvPr/>
        </p:nvCxnSpPr>
        <p:spPr>
          <a:xfrm>
            <a:off x="7813962" y="2099298"/>
            <a:ext cx="1810327" cy="0"/>
          </a:xfrm>
          <a:prstGeom prst="line">
            <a:avLst/>
          </a:prstGeom>
          <a:ln w="3175">
            <a:solidFill>
              <a:srgbClr val="5EC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4DC3FFC-1069-084F-B331-0C61E2EA2869}"/>
              </a:ext>
            </a:extLst>
          </p:cNvPr>
          <p:cNvSpPr txBox="1"/>
          <p:nvPr/>
        </p:nvSpPr>
        <p:spPr>
          <a:xfrm>
            <a:off x="874124" y="1876285"/>
            <a:ext cx="7122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cap="all">
                <a:ln>
                  <a:noFill/>
                </a:ln>
                <a:solidFill>
                  <a:srgbClr val="00CC00"/>
                </a:solidFill>
                <a:effectLst/>
                <a:uFill>
                  <a:solidFill>
                    <a:srgbClr val="000000"/>
                  </a:solidFill>
                </a:uFill>
                <a:latin typeface="Verdana Pro Black" panose="020F0502020204030204" pitchFamily="34" charset="0"/>
                <a:ea typeface="Verdana Pro Black" panose="020F0502020204030204" pitchFamily="34" charset="0"/>
                <a:cs typeface="Verdana Pro Black" panose="020F0502020204030204" pitchFamily="34" charset="0"/>
              </a:rPr>
              <a:t>*</a:t>
            </a:r>
            <a:r>
              <a:rPr lang="fr-FR" sz="9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roy_B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fruits frais offerts à la collation du matin peuvent différer du cycle présenté selon les disponibilités et la saison.</a:t>
            </a:r>
            <a:endParaRPr lang="fr-CA" sz="9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Connecteur droit 17">
            <a:extLst>
              <a:ext uri="{FF2B5EF4-FFF2-40B4-BE49-F238E27FC236}">
                <a16:creationId xmlns:a16="http://schemas.microsoft.com/office/drawing/2014/main" id="{52F76C25-F80D-83E4-00CD-6A8134F2BE1E}"/>
              </a:ext>
            </a:extLst>
          </p:cNvPr>
          <p:cNvCxnSpPr>
            <a:cxnSpLocks/>
          </p:cNvCxnSpPr>
          <p:nvPr/>
        </p:nvCxnSpPr>
        <p:spPr>
          <a:xfrm>
            <a:off x="7813962" y="4486280"/>
            <a:ext cx="1810327" cy="0"/>
          </a:xfrm>
          <a:prstGeom prst="line">
            <a:avLst/>
          </a:prstGeom>
          <a:ln w="3175">
            <a:solidFill>
              <a:srgbClr val="5EC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13068A-BF5E-9179-0B2F-31FFE98EE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04" y="3978818"/>
            <a:ext cx="238612" cy="230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AFA2F5-25F0-9D0B-BB68-7B6D26284B8C}"/>
              </a:ext>
            </a:extLst>
          </p:cNvPr>
          <p:cNvSpPr txBox="1"/>
          <p:nvPr/>
        </p:nvSpPr>
        <p:spPr>
          <a:xfrm>
            <a:off x="753534" y="6089314"/>
            <a:ext cx="6552788" cy="43088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100" b="1">
                <a:uFill>
                  <a:solidFill>
                    <a:srgbClr val="000000"/>
                  </a:solidFill>
                </a:uFill>
                <a:latin typeface="Gilroy_BN" pitchFamily="2" charset="0"/>
              </a:rPr>
              <a:t>Note: les substitutions indiquées sont offertes aux enfants ayant des allergies, intolérances ou restrictions communiquées chaque semaine par la garderie au service alimentaire.</a:t>
            </a:r>
            <a:endParaRPr lang="en-US" sz="1100" b="1">
              <a:uFill>
                <a:solidFill>
                  <a:srgbClr val="000000"/>
                </a:solidFill>
              </a:uFill>
              <a:latin typeface="Gilroy_B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FB9EAF-79E1-CEBF-EE5A-25885A90BF5E}"/>
              </a:ext>
            </a:extLst>
          </p:cNvPr>
          <p:cNvSpPr txBox="1"/>
          <p:nvPr/>
        </p:nvSpPr>
        <p:spPr>
          <a:xfrm>
            <a:off x="39950" y="6551277"/>
            <a:ext cx="18251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200" b="1"/>
              <a:t>DERNIERE MÀJ: 17-10-24</a:t>
            </a:r>
            <a:endParaRPr lang="en-US" sz="1200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571EF3-D401-4368-A414-93DA1DD8D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53" y="3267017"/>
            <a:ext cx="255921" cy="273161"/>
          </a:xfrm>
          <a:prstGeom prst="rect">
            <a:avLst/>
          </a:prstGeom>
        </p:spPr>
      </p:pic>
      <p:pic>
        <p:nvPicPr>
          <p:cNvPr id="3" name="Picture 2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4953C2A1-CE6C-B63B-BE5E-556E4FE02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039" y="3292419"/>
            <a:ext cx="272890" cy="273161"/>
          </a:xfrm>
          <a:prstGeom prst="rect">
            <a:avLst/>
          </a:prstGeom>
        </p:spPr>
      </p:pic>
      <p:pic>
        <p:nvPicPr>
          <p:cNvPr id="8" name="Image 34">
            <a:extLst>
              <a:ext uri="{FF2B5EF4-FFF2-40B4-BE49-F238E27FC236}">
                <a16:creationId xmlns:a16="http://schemas.microsoft.com/office/drawing/2014/main" id="{728D0D7C-31B5-CDDC-95FC-BF254F6B10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181"/>
          <a:stretch/>
        </p:blipFill>
        <p:spPr>
          <a:xfrm>
            <a:off x="6533517" y="6393259"/>
            <a:ext cx="5658483" cy="4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colorful butterflies and ladybugs&#10;&#10;Description automatically generated">
            <a:extLst>
              <a:ext uri="{FF2B5EF4-FFF2-40B4-BE49-F238E27FC236}">
                <a16:creationId xmlns:a16="http://schemas.microsoft.com/office/drawing/2014/main" id="{CEBF6021-AC93-A438-7288-D8751DE01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DC3FFC-1069-084F-B331-0C61E2EA2869}"/>
              </a:ext>
            </a:extLst>
          </p:cNvPr>
          <p:cNvSpPr txBox="1"/>
          <p:nvPr/>
        </p:nvSpPr>
        <p:spPr>
          <a:xfrm>
            <a:off x="3178183" y="1458004"/>
            <a:ext cx="35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cap="all">
                <a:ln>
                  <a:noFill/>
                </a:ln>
                <a:solidFill>
                  <a:srgbClr val="00CC00"/>
                </a:solidFill>
                <a:effectLst/>
                <a:uFill>
                  <a:solidFill>
                    <a:srgbClr val="000000"/>
                  </a:solidFill>
                </a:uFill>
                <a:latin typeface="Verdana Pro Black" panose="020F0502020204030204" pitchFamily="34" charset="0"/>
                <a:ea typeface="Verdana Pro Black" panose="020F0502020204030204" pitchFamily="34" charset="0"/>
                <a:cs typeface="Verdana Pro Black" panose="020F0502020204030204" pitchFamily="34" charset="0"/>
              </a:rPr>
              <a:t>*</a:t>
            </a:r>
            <a:r>
              <a:rPr lang="fr-FR" sz="9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roy_B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fruits frais offerts à la collation du matin peuvent différer du cycle présenté selon les disponibilités et la saison.</a:t>
            </a:r>
            <a:endParaRPr lang="fr-CA" sz="9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BC192E5-47FB-FA4F-9FF8-BE060533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3333"/>
              </p:ext>
            </p:extLst>
          </p:nvPr>
        </p:nvGraphicFramePr>
        <p:xfrm>
          <a:off x="761195" y="531879"/>
          <a:ext cx="10669609" cy="5489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355001">
                  <a:extLst>
                    <a:ext uri="{9D8B030D-6E8A-4147-A177-3AD203B41FA5}">
                      <a16:colId xmlns:a16="http://schemas.microsoft.com/office/drawing/2014/main" val="4233053491"/>
                    </a:ext>
                  </a:extLst>
                </a:gridCol>
                <a:gridCol w="2432652">
                  <a:extLst>
                    <a:ext uri="{9D8B030D-6E8A-4147-A177-3AD203B41FA5}">
                      <a16:colId xmlns:a16="http://schemas.microsoft.com/office/drawing/2014/main" val="2008257979"/>
                    </a:ext>
                  </a:extLst>
                </a:gridCol>
                <a:gridCol w="1720489">
                  <a:extLst>
                    <a:ext uri="{9D8B030D-6E8A-4147-A177-3AD203B41FA5}">
                      <a16:colId xmlns:a16="http://schemas.microsoft.com/office/drawing/2014/main" val="1892038330"/>
                    </a:ext>
                  </a:extLst>
                </a:gridCol>
                <a:gridCol w="1720489">
                  <a:extLst>
                    <a:ext uri="{9D8B030D-6E8A-4147-A177-3AD203B41FA5}">
                      <a16:colId xmlns:a16="http://schemas.microsoft.com/office/drawing/2014/main" val="2675187870"/>
                    </a:ext>
                  </a:extLst>
                </a:gridCol>
                <a:gridCol w="1720489">
                  <a:extLst>
                    <a:ext uri="{9D8B030D-6E8A-4147-A177-3AD203B41FA5}">
                      <a16:colId xmlns:a16="http://schemas.microsoft.com/office/drawing/2014/main" val="500319456"/>
                    </a:ext>
                  </a:extLst>
                </a:gridCol>
                <a:gridCol w="1720489">
                  <a:extLst>
                    <a:ext uri="{9D8B030D-6E8A-4147-A177-3AD203B41FA5}">
                      <a16:colId xmlns:a16="http://schemas.microsoft.com/office/drawing/2014/main" val="2896600011"/>
                    </a:ext>
                  </a:extLst>
                </a:gridCol>
              </a:tblGrid>
              <a:tr h="5794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Semaine 3 *pour tous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Lundi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Mardi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Mercredi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Jeudi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Vendredi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0039"/>
                  </a:ext>
                </a:extLst>
              </a:tr>
              <a:tr h="515766"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0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0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DU MATIN*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Banane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Melon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Pomme verte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Ananas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Compote de fruits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sans sucre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41178"/>
                  </a:ext>
                </a:extLst>
              </a:tr>
              <a:tr h="30180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16568"/>
                  </a:ext>
                </a:extLst>
              </a:tr>
              <a:tr h="1207882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0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menu DU midi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Ragoût de haricots blancs et épinards 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Fricassée de dinde et légumes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FR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pomme de terre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riz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 végétarien: Haricots noirs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Brandade de merlu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pomme de terre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riz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Boulettes de veau,</a:t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sauce aux pêches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100" b="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100" b="0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 : viande rouge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*Substitution: Lanière de tofu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dirty="0">
                          <a:effectLst/>
                        </a:rPr>
                        <a:t>Penne de blé, sauce bolognaise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0" dirty="0">
                          <a:effectLst/>
                        </a:rPr>
                        <a:t>à la dinde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 végétarienne: Tofu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b="0" dirty="0"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69227"/>
                  </a:ext>
                </a:extLst>
              </a:tr>
              <a:tr h="1093341">
                <a:tc vMerge="1">
                  <a:txBody>
                    <a:bodyPr/>
                    <a:lstStyle/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☞GILROY-MEDIUM" pitchFamily="2" charset="77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Carottes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Pennes de blé entier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Haricots verts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Salade tiède de maïs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  <a:defRPr/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Tombée de chou </a:t>
                      </a:r>
                      <a:r>
                        <a:rPr lang="fr-FR" sz="1100" b="0" i="0" err="1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kale</a:t>
                      </a: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</a:b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et épinards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  <a:defRPr/>
                      </a:pPr>
                      <a:endParaRPr lang="fr-FR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  <a:defRPr/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Cube de navet</a:t>
                      </a: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       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Brocoli et chou-fleur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Riz brun</a:t>
                      </a: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Petit pain Ciabatta </a:t>
                      </a:r>
                    </a:p>
                    <a:p>
                      <a:pPr algn="ctr"/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Salade de concombre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02040"/>
                  </a:ext>
                </a:extLst>
              </a:tr>
              <a:tr h="30180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 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96802"/>
                  </a:ext>
                </a:extLst>
              </a:tr>
              <a:tr h="1167369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100" b="0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0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0" i="0" cap="all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d’aprÈs-midi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 à la vanille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400" b="1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et galette d’avoine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  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 de coco/érable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4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lait, </a:t>
                      </a:r>
                      <a:r>
                        <a:rPr lang="fr-FR" sz="1100" b="1" i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oeuf</a:t>
                      </a:r>
                      <a:endParaRPr lang="fr-FR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Substitution: Biscuit du chef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Smoothie maison (banane, fraises et </a:t>
                      </a:r>
                      <a:r>
                        <a:rPr lang="fr-CA" sz="1100" b="0" i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kale</a:t>
                      </a: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yogourt de coco, boisson d’avoine) et 1 mini biscuit maison</a:t>
                      </a:r>
                      <a:r>
                        <a:rPr lang="it-IT" sz="1100" b="1" i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Muffin santé </a:t>
                      </a: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aux pommes et yogourt  glacé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1 Contient:  lait 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 yogourt de coco</a:t>
                      </a: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Biscuit aux fruits des champs et compote de fruits</a:t>
                      </a:r>
                      <a:endParaRPr lang="fr-CA" sz="1100" b="1" i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Cubes de fromage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et craquelins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</a:p>
                    <a:p>
                      <a:pPr algn="ctr"/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Fromage végétalien</a:t>
                      </a:r>
                    </a:p>
                    <a:p>
                      <a:pPr algn="ctr"/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Soya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galette de riz brun (2)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471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AE1155-8562-6D0D-E1B1-818B383C19D6}"/>
              </a:ext>
            </a:extLst>
          </p:cNvPr>
          <p:cNvSpPr txBox="1"/>
          <p:nvPr/>
        </p:nvSpPr>
        <p:spPr>
          <a:xfrm>
            <a:off x="159798" y="6295592"/>
            <a:ext cx="237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/>
              <a:t>DERNIÈRE MÀJ: 11-10-24</a:t>
            </a:r>
            <a:endParaRPr lang="en-US" sz="1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B97E6-BDA2-18C4-E944-FCD38B2ED3C4}"/>
              </a:ext>
            </a:extLst>
          </p:cNvPr>
          <p:cNvSpPr txBox="1"/>
          <p:nvPr/>
        </p:nvSpPr>
        <p:spPr>
          <a:xfrm>
            <a:off x="2135892" y="6147232"/>
            <a:ext cx="3797707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100" b="1">
                <a:uFill>
                  <a:solidFill>
                    <a:srgbClr val="000000"/>
                  </a:solidFill>
                </a:uFill>
                <a:latin typeface="Gilroy_BN" pitchFamily="2" charset="0"/>
              </a:rPr>
              <a:t>Note: les substitutions indiquées sont offertes aux enfants ayant des allergies, intolérances ou restrictions transmises par la garderie au service alimentaire.</a:t>
            </a:r>
            <a:endParaRPr lang="en-US" sz="1100" b="1">
              <a:uFill>
                <a:solidFill>
                  <a:srgbClr val="000000"/>
                </a:solidFill>
              </a:uFill>
              <a:latin typeface="Gilroy_BN" pitchFamily="2" charset="0"/>
            </a:endParaRPr>
          </a:p>
        </p:txBody>
      </p:sp>
      <p:pic>
        <p:nvPicPr>
          <p:cNvPr id="4" name="Image 34">
            <a:extLst>
              <a:ext uri="{FF2B5EF4-FFF2-40B4-BE49-F238E27FC236}">
                <a16:creationId xmlns:a16="http://schemas.microsoft.com/office/drawing/2014/main" id="{C5D82F0E-6347-C91E-0B0C-2D2FD04AC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81"/>
          <a:stretch/>
        </p:blipFill>
        <p:spPr>
          <a:xfrm>
            <a:off x="6152919" y="6201935"/>
            <a:ext cx="5658483" cy="46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90EA0-E285-0961-D3D2-356866E95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03" y="4098351"/>
            <a:ext cx="238612" cy="23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E30425-C6C8-AA9F-6FED-72989EA5B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73" y="4064869"/>
            <a:ext cx="238612" cy="230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C7EB6-11C5-9B61-5B47-9008CA56A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2" y="5806225"/>
            <a:ext cx="238612" cy="230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3540B0-B582-71BA-614B-A62DF6EC8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03" y="2854319"/>
            <a:ext cx="231555" cy="217049"/>
          </a:xfrm>
          <a:prstGeom prst="rect">
            <a:avLst/>
          </a:prstGeom>
        </p:spPr>
      </p:pic>
      <p:pic>
        <p:nvPicPr>
          <p:cNvPr id="11" name="Picture 10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2D5DC408-BC51-2F32-FD6E-CD0A556B0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321" y="2798207"/>
            <a:ext cx="272890" cy="2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colorful butterflies and ladybugs&#10;&#10;Description automatically generated">
            <a:extLst>
              <a:ext uri="{FF2B5EF4-FFF2-40B4-BE49-F238E27FC236}">
                <a16:creationId xmlns:a16="http://schemas.microsoft.com/office/drawing/2014/main" id="{4925E4E6-C615-E753-64AD-132398832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BC192E5-47FB-FA4F-9FF8-BE060533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72568"/>
              </p:ext>
            </p:extLst>
          </p:nvPr>
        </p:nvGraphicFramePr>
        <p:xfrm>
          <a:off x="764751" y="860618"/>
          <a:ext cx="10662498" cy="53036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354100">
                  <a:extLst>
                    <a:ext uri="{9D8B030D-6E8A-4147-A177-3AD203B41FA5}">
                      <a16:colId xmlns:a16="http://schemas.microsoft.com/office/drawing/2014/main" val="4233053491"/>
                    </a:ext>
                  </a:extLst>
                </a:gridCol>
                <a:gridCol w="2431030">
                  <a:extLst>
                    <a:ext uri="{9D8B030D-6E8A-4147-A177-3AD203B41FA5}">
                      <a16:colId xmlns:a16="http://schemas.microsoft.com/office/drawing/2014/main" val="2008257979"/>
                    </a:ext>
                  </a:extLst>
                </a:gridCol>
                <a:gridCol w="1719342">
                  <a:extLst>
                    <a:ext uri="{9D8B030D-6E8A-4147-A177-3AD203B41FA5}">
                      <a16:colId xmlns:a16="http://schemas.microsoft.com/office/drawing/2014/main" val="1892038330"/>
                    </a:ext>
                  </a:extLst>
                </a:gridCol>
                <a:gridCol w="1719342">
                  <a:extLst>
                    <a:ext uri="{9D8B030D-6E8A-4147-A177-3AD203B41FA5}">
                      <a16:colId xmlns:a16="http://schemas.microsoft.com/office/drawing/2014/main" val="2675187870"/>
                    </a:ext>
                  </a:extLst>
                </a:gridCol>
                <a:gridCol w="1719342">
                  <a:extLst>
                    <a:ext uri="{9D8B030D-6E8A-4147-A177-3AD203B41FA5}">
                      <a16:colId xmlns:a16="http://schemas.microsoft.com/office/drawing/2014/main" val="500319456"/>
                    </a:ext>
                  </a:extLst>
                </a:gridCol>
                <a:gridCol w="1719342">
                  <a:extLst>
                    <a:ext uri="{9D8B030D-6E8A-4147-A177-3AD203B41FA5}">
                      <a16:colId xmlns:a16="http://schemas.microsoft.com/office/drawing/2014/main" val="2896600011"/>
                    </a:ext>
                  </a:extLst>
                </a:gridCol>
              </a:tblGrid>
              <a:tr h="4460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Semaine 4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Lundi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Mardi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Mercredi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Jeudi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Vendredi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0039"/>
                  </a:ext>
                </a:extLst>
              </a:tr>
              <a:tr h="510233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DU MATIN*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Orange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*Intolérance: Banane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Compote de fruits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sans sucre ajouté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Pommes du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Québec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Cantaloup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Banane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41178"/>
                  </a:ext>
                </a:extLst>
              </a:tr>
              <a:tr h="26531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Gilroy_BN SemiBold" pitchFamily="2" charset="0"/>
                        </a:rPr>
                        <a:t> </a:t>
                      </a:r>
                      <a:endParaRPr lang="fr-CA" sz="1100" b="1" i="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816568"/>
                  </a:ext>
                </a:extLst>
              </a:tr>
              <a:tr h="847130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menu DU 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Omelette soufflée</a:t>
                      </a: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à la grecque</a:t>
                      </a: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FR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  <a:defRPr/>
                      </a:pPr>
                      <a:r>
                        <a:rPr lang="fr-FR" sz="11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 lait, œuf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  <a:defRPr/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Substitution: poisson blanc grillé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Poulet cari-coco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Lanières de tofu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,</a:t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sauce rosée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Soya 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Substitution: Poulet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Mijoté de dinde et pois chiches à l’africaine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Taco (tortilla de maïs)</a:t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</a:t>
                      </a: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morue 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1Contient: soya, pommes de terre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sans  mayonnaise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69227"/>
                  </a:ext>
                </a:extLst>
              </a:tr>
              <a:tr h="679360">
                <a:tc vMerge="1">
                  <a:txBody>
                    <a:bodyPr/>
                    <a:lstStyle/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☞GILROY-MEDIUM" pitchFamily="2" charset="77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Macédoine de pois verts</a:t>
                      </a:r>
                      <a:b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</a:b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et carottes en dés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Riz basmati</a:t>
                      </a: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Brocoli vapeur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Demi-pita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100" b="0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it-IT" sz="1100" b="1" i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 sésame, soya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galette de riz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Bouchées de poivrons verts</a:t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grillés et mini maïs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/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Riz brun</a:t>
                      </a:r>
                      <a:endParaRPr lang="fr-CA" sz="1100" b="0" i="0" dirty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algn="ctr"/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Carottes à la</a:t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marocaine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Couscous</a:t>
                      </a: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Potage de courge et poires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02040"/>
                  </a:ext>
                </a:extLst>
              </a:tr>
              <a:tr h="3363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 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196802"/>
                  </a:ext>
                </a:extLst>
              </a:tr>
              <a:tr h="796118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d’aprÈs-midi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à la vanille et galette d’avoine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endParaRPr lang="fr-FR" sz="14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Substitution: 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 de coco/érable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 </a:t>
                      </a:r>
                      <a:r>
                        <a:rPr lang="fr-FR" sz="1100" b="1" i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lait, </a:t>
                      </a:r>
                      <a:r>
                        <a:rPr lang="fr-FR" sz="1100" b="1" i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oeuf</a:t>
                      </a:r>
                      <a:endParaRPr lang="fr-FR" sz="1100" b="1" i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Substitution: biscuit</a:t>
                      </a:r>
                      <a:r>
                        <a:rPr lang="fr-FR" sz="1100" b="1" i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du chef </a:t>
                      </a:r>
                      <a:endParaRPr lang="fr-CA" sz="1100" b="0" i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Pain choco-betterave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Cubes de fromage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et craquelins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</a:p>
                    <a:p>
                      <a:pPr algn="ctr"/>
                      <a:r>
                        <a:rPr lang="fr-FR" sz="9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</a:t>
                      </a:r>
                    </a:p>
                    <a:p>
                      <a:pPr algn="ctr"/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</a:t>
                      </a:r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Fromage végétalien</a:t>
                      </a:r>
                    </a:p>
                    <a:p>
                      <a:pPr algn="ctr"/>
                      <a:r>
                        <a:rPr lang="fr-FR" sz="9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Soya</a:t>
                      </a:r>
                    </a:p>
                    <a:p>
                      <a:pPr algn="ctr"/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galette de riz brun (2)</a:t>
                      </a:r>
                      <a:endParaRPr lang="fr-CA" sz="9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Biscuit maison</a:t>
                      </a: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aux pommes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endParaRPr lang="fr-CA" sz="11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Concombre et carottes avec trempette du chef mayo</a:t>
                      </a:r>
                      <a:r>
                        <a:rPr lang="fr-FR" sz="9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9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végane et mini </a:t>
                      </a:r>
                      <a:r>
                        <a:rPr lang="fr-FR" sz="900" b="0" i="0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Naan</a:t>
                      </a:r>
                      <a:r>
                        <a:rPr lang="fr-FR" sz="9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(3)</a:t>
                      </a:r>
                      <a:r>
                        <a:rPr lang="fr-FR" sz="9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0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algn="ctr"/>
                      <a:r>
                        <a:rPr lang="fr-FR" sz="9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soya, pommes de terre                                      Substitution: sauce aux prunes</a:t>
                      </a:r>
                      <a:endParaRPr lang="fr-FR" sz="900" b="1" i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fr-FR" sz="9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lait, œuf, soya, sésame</a:t>
                      </a:r>
                    </a:p>
                    <a:p>
                      <a:pPr algn="ctr"/>
                      <a:r>
                        <a:rPr lang="fr-FR" sz="900" b="1" i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</a:t>
                      </a:r>
                      <a:r>
                        <a:rPr lang="fr-FR" sz="9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 galette de riz brun (2)</a:t>
                      </a:r>
                      <a:endParaRPr lang="fr-CA" sz="9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471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6561E24-DD7D-13E0-7ECD-4B93B1EE1E03}"/>
              </a:ext>
            </a:extLst>
          </p:cNvPr>
          <p:cNvSpPr txBox="1"/>
          <p:nvPr/>
        </p:nvSpPr>
        <p:spPr>
          <a:xfrm>
            <a:off x="312198" y="6419683"/>
            <a:ext cx="237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/>
              <a:t>DERNIÈRE MÀJ: 11-10-24</a:t>
            </a:r>
            <a:endParaRPr lang="en-US" sz="1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73251-47B4-783B-42E9-BE27F506A89D}"/>
              </a:ext>
            </a:extLst>
          </p:cNvPr>
          <p:cNvSpPr txBox="1"/>
          <p:nvPr/>
        </p:nvSpPr>
        <p:spPr>
          <a:xfrm>
            <a:off x="2539014" y="6132554"/>
            <a:ext cx="3797707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100" b="1">
                <a:uFill>
                  <a:solidFill>
                    <a:srgbClr val="000000"/>
                  </a:solidFill>
                </a:uFill>
                <a:latin typeface="Gilroy_BN" pitchFamily="2" charset="0"/>
              </a:rPr>
              <a:t>Note: les substitutions indiquées sont offertes aux enfants ayant des allergies, intolérances ou restrictions transmises par la garderie au service alimentaire.</a:t>
            </a:r>
            <a:endParaRPr lang="en-US" sz="1100" b="1">
              <a:uFill>
                <a:solidFill>
                  <a:srgbClr val="000000"/>
                </a:solidFill>
              </a:uFill>
              <a:latin typeface="Gilroy_BN" pitchFamily="2" charset="0"/>
            </a:endParaRPr>
          </a:p>
        </p:txBody>
      </p:sp>
      <p:pic>
        <p:nvPicPr>
          <p:cNvPr id="8" name="Image 34">
            <a:extLst>
              <a:ext uri="{FF2B5EF4-FFF2-40B4-BE49-F238E27FC236}">
                <a16:creationId xmlns:a16="http://schemas.microsoft.com/office/drawing/2014/main" id="{A04E37DC-21A4-F3A7-2D8F-D6BEC47EF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81"/>
          <a:stretch/>
        </p:blipFill>
        <p:spPr>
          <a:xfrm>
            <a:off x="6523295" y="6147232"/>
            <a:ext cx="5658483" cy="464312"/>
          </a:xfrm>
          <a:prstGeom prst="rect">
            <a:avLst/>
          </a:prstGeom>
        </p:spPr>
      </p:pic>
      <p:sp>
        <p:nvSpPr>
          <p:cNvPr id="4" name="ZoneTexte 8">
            <a:extLst>
              <a:ext uri="{FF2B5EF4-FFF2-40B4-BE49-F238E27FC236}">
                <a16:creationId xmlns:a16="http://schemas.microsoft.com/office/drawing/2014/main" id="{6678AE72-6CDE-2224-39F3-3F3A8B983B92}"/>
              </a:ext>
            </a:extLst>
          </p:cNvPr>
          <p:cNvSpPr txBox="1"/>
          <p:nvPr/>
        </p:nvSpPr>
        <p:spPr>
          <a:xfrm>
            <a:off x="764919" y="1822478"/>
            <a:ext cx="6870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cap="all">
                <a:ln>
                  <a:noFill/>
                </a:ln>
                <a:solidFill>
                  <a:srgbClr val="00CC00"/>
                </a:solidFill>
                <a:effectLst/>
                <a:uFill>
                  <a:solidFill>
                    <a:srgbClr val="000000"/>
                  </a:solidFill>
                </a:uFill>
                <a:latin typeface="Verdana Pro Black" panose="020F0502020204030204" pitchFamily="34" charset="0"/>
                <a:ea typeface="Verdana Pro Black" panose="020F0502020204030204" pitchFamily="34" charset="0"/>
                <a:cs typeface="Verdana Pro Black" panose="020F0502020204030204" pitchFamily="34" charset="0"/>
              </a:rPr>
              <a:t>*</a:t>
            </a:r>
            <a:r>
              <a:rPr lang="fr-FR" sz="9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roy_B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fruits frais offerts à la collation du matin peuvent différer du cycle présenté selon les disponibilités et la saison.</a:t>
            </a:r>
            <a:endParaRPr lang="fr-CA" sz="9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B2ED7-AF0C-5A38-56A3-74EF92CF6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99" y="4252463"/>
            <a:ext cx="238612" cy="230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AFC71-AAD7-36B1-68A0-0BF87FCB4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61" y="5783313"/>
            <a:ext cx="238612" cy="230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E0DE6E-EA76-D97A-EE5B-508D5429A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9" y="3130268"/>
            <a:ext cx="255921" cy="273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9EDD02-D70F-BE5A-94AA-DDDF8566BE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09" y="2879725"/>
            <a:ext cx="255921" cy="273161"/>
          </a:xfrm>
          <a:prstGeom prst="rect">
            <a:avLst/>
          </a:prstGeom>
        </p:spPr>
      </p:pic>
      <p:pic>
        <p:nvPicPr>
          <p:cNvPr id="11" name="Picture 10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54A23422-AC94-4801-2E38-2B1C6B753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4359" y="2937250"/>
            <a:ext cx="272890" cy="2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frame with colorful butterflies and ladybugs&#10;&#10;Description automatically generated">
            <a:extLst>
              <a:ext uri="{FF2B5EF4-FFF2-40B4-BE49-F238E27FC236}">
                <a16:creationId xmlns:a16="http://schemas.microsoft.com/office/drawing/2014/main" id="{9C3B34FB-54DF-AD45-4654-788721DA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EBC192E5-47FB-FA4F-9FF8-BE060533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03875"/>
              </p:ext>
            </p:extLst>
          </p:nvPr>
        </p:nvGraphicFramePr>
        <p:xfrm>
          <a:off x="764919" y="971819"/>
          <a:ext cx="10662162" cy="52960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354057">
                  <a:extLst>
                    <a:ext uri="{9D8B030D-6E8A-4147-A177-3AD203B41FA5}">
                      <a16:colId xmlns:a16="http://schemas.microsoft.com/office/drawing/2014/main" val="4233053491"/>
                    </a:ext>
                  </a:extLst>
                </a:gridCol>
                <a:gridCol w="2430953">
                  <a:extLst>
                    <a:ext uri="{9D8B030D-6E8A-4147-A177-3AD203B41FA5}">
                      <a16:colId xmlns:a16="http://schemas.microsoft.com/office/drawing/2014/main" val="2008257979"/>
                    </a:ext>
                  </a:extLst>
                </a:gridCol>
                <a:gridCol w="1719288">
                  <a:extLst>
                    <a:ext uri="{9D8B030D-6E8A-4147-A177-3AD203B41FA5}">
                      <a16:colId xmlns:a16="http://schemas.microsoft.com/office/drawing/2014/main" val="1892038330"/>
                    </a:ext>
                  </a:extLst>
                </a:gridCol>
                <a:gridCol w="1719288">
                  <a:extLst>
                    <a:ext uri="{9D8B030D-6E8A-4147-A177-3AD203B41FA5}">
                      <a16:colId xmlns:a16="http://schemas.microsoft.com/office/drawing/2014/main" val="2675187870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500319456"/>
                    </a:ext>
                  </a:extLst>
                </a:gridCol>
                <a:gridCol w="2036501">
                  <a:extLst>
                    <a:ext uri="{9D8B030D-6E8A-4147-A177-3AD203B41FA5}">
                      <a16:colId xmlns:a16="http://schemas.microsoft.com/office/drawing/2014/main" val="2400698207"/>
                    </a:ext>
                  </a:extLst>
                </a:gridCol>
              </a:tblGrid>
              <a:tr h="2867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Semaine 5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Lundi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Mardi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Mercredi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Jeudi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350" b="1" i="0" cap="small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Vendredi</a:t>
                      </a:r>
                      <a:endParaRPr lang="fr-CA" sz="1000" b="1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0039"/>
                  </a:ext>
                </a:extLst>
              </a:tr>
              <a:tr h="289532"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DU MATIN</a:t>
                      </a: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*</a:t>
                      </a:r>
                      <a:endParaRPr lang="fr-CA" sz="1100" b="1" i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Banane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Cantaloup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Pomme verte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Fraises en saison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Compote de fruits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sans sucre</a:t>
                      </a:r>
                      <a:endParaRPr lang="fr-CA" sz="1100" b="0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41178"/>
                  </a:ext>
                </a:extLst>
              </a:tr>
              <a:tr h="2707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>
                          <a:solidFill>
                            <a:schemeClr val="tx1"/>
                          </a:solidFill>
                          <a:effectLst/>
                          <a:latin typeface="Gilroy_BN SemiBold" pitchFamily="2" charset="0"/>
                        </a:rPr>
                        <a:t> </a:t>
                      </a:r>
                      <a:endParaRPr lang="fr-CA" sz="1100" b="1" i="0">
                        <a:solidFill>
                          <a:schemeClr val="tx1"/>
                        </a:solidFill>
                        <a:effectLst/>
                        <a:latin typeface="Gilroy_BN SemiBold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16568"/>
                  </a:ext>
                </a:extLst>
              </a:tr>
              <a:tr h="1630718"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menu DU 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Enchilada de blé entier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endParaRPr lang="fr-CA" sz="1100" b="0" dirty="0">
                        <a:effectLst/>
                        <a:latin typeface="Gilroy_BN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aux haricots noirs et maïs</a:t>
                      </a:r>
                      <a:endParaRPr lang="fr-FR" sz="1100" b="1" i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Contient:  </a:t>
                      </a:r>
                      <a:r>
                        <a:rPr lang="fr-CA" sz="1100" b="1" i="0" dirty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Soya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1" i="0" dirty="0">
                          <a:solidFill>
                            <a:srgbClr val="FF0000"/>
                          </a:solidFill>
                          <a:effectLst/>
                          <a:latin typeface="Gilroy_BN-Regular" panose="00000500000000000000" pitchFamily="50" charset="0"/>
                        </a:rPr>
                        <a:t>Substitution : Taco de maïs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Mini galettes de tofu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 à la vietnamienne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soya                            Substitution: Poitrine de dinde à la vietnamienne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0" dirty="0">
                          <a:effectLst/>
                        </a:rPr>
                        <a:t>Lasagne à la dinde et légumes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CA" sz="11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Substitution : fromage végan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endParaRPr lang="fr-CA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*Substitution végétarienne: pâtes aux haricots rouge en sauce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Pâté de poisson sans croûte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pomme de terre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Substitution: riz ou couscous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0" dirty="0">
                          <a:effectLst/>
                        </a:rPr>
                        <a:t>Pizza sur pain au pepperoni de dinde</a:t>
                      </a: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CA" sz="1100" b="0" dirty="0">
                          <a:effectLst/>
                        </a:rPr>
                        <a:t> fromage </a:t>
                      </a:r>
                      <a:r>
                        <a:rPr lang="fr-CA" sz="1100" b="0" dirty="0" err="1">
                          <a:effectLst/>
                        </a:rPr>
                        <a:t>vegan</a:t>
                      </a:r>
                      <a:r>
                        <a:rPr lang="fr-FR" sz="1100" b="1" i="0" kern="120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CA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Contient: pommes de terre et œufs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1" i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Susbstitution</a:t>
                      </a:r>
                      <a:r>
                        <a:rPr lang="fr-CA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 dinde tranchée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FR" sz="1100" b="1" i="0" kern="120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Contient : pomme de terre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r>
                        <a:rPr lang="fr-CA" sz="1100" b="1" dirty="0" err="1">
                          <a:solidFill>
                            <a:srgbClr val="FF0000"/>
                          </a:solidFill>
                          <a:effectLst/>
                        </a:rPr>
                        <a:t>Sustitution</a:t>
                      </a:r>
                      <a:r>
                        <a:rPr lang="fr-CA" sz="1100" b="1" dirty="0">
                          <a:solidFill>
                            <a:srgbClr val="FF0000"/>
                          </a:solidFill>
                          <a:effectLst/>
                        </a:rPr>
                        <a:t>: sans fromage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  <a:defRPr/>
                      </a:pP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69227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pPr algn="ctr"/>
                      <a:endParaRPr lang="fr-CA" sz="1100" b="0" i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☞GILROY-MEDIUM" pitchFamily="2" charset="77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Bouchées de poivrons verts</a:t>
                      </a:r>
                      <a:b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</a:b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grillés et mini maïs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Riz brun</a:t>
                      </a: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Haricots verts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Purée de pommes</a:t>
                      </a:r>
                      <a:endParaRPr lang="fr-CA" sz="1100" b="0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CA" sz="1100" b="0" i="0"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</a:rPr>
                        <a:t>de terre OU riz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100" b="1" i="0"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Salade du chef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0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Pois vert et carottes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Salade de légumes </a:t>
                      </a:r>
                      <a:endParaRPr lang="fr-CA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02040"/>
                  </a:ext>
                </a:extLst>
              </a:tr>
              <a:tr h="25124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i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 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CA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ahoma" panose="020B060403050404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196802"/>
                  </a:ext>
                </a:extLst>
              </a:tr>
              <a:tr h="137947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COLLATION</a:t>
                      </a:r>
                      <a:br>
                        <a:rPr lang="fr-FR" sz="1100" b="1" i="0" cap="all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</a:br>
                      <a:r>
                        <a:rPr lang="fr-FR" sz="1100" b="1" i="0" cap="all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 SemiBold" pitchFamily="2" charset="0"/>
                        </a:rPr>
                        <a:t>d’aprÈs-midi</a:t>
                      </a:r>
                      <a:endParaRPr lang="fr-CA" sz="11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 SemiBold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à la vanille et galette d’avoine 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endParaRPr lang="fr-FR" sz="14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Substitution: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yogourt de coco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 </a:t>
                      </a:r>
                      <a:r>
                        <a:rPr lang="fr-FR" sz="1100" b="1" i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Contient: lait, œuf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Substitution: biscuit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du chef </a:t>
                      </a:r>
                      <a:endParaRPr lang="fr-CA" sz="1100" b="0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Smoothie maison (banane, fraises et </a:t>
                      </a:r>
                      <a:r>
                        <a:rPr lang="fr-CA" sz="1100" b="0" i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kale</a:t>
                      </a: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yogourt de coco, boisson d’avoine) et 1 mini biscuit maison</a:t>
                      </a:r>
                      <a:endParaRPr lang="it-IT" sz="1100" b="1" i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Croustade aux fruits réduite en sucre</a:t>
                      </a: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fr-CA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roy_BN" pitchFamily="2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Muffin du chef et compote de fruits</a:t>
                      </a:r>
                      <a:endParaRPr lang="fr-FR" sz="11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roy_BN" pitchFamily="2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Cubes de fromage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2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/>
                      </a:r>
                      <a:b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</a:b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et craquelins</a:t>
                      </a:r>
                      <a:r>
                        <a:rPr lang="fr-FR" sz="1100" b="0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 </a:t>
                      </a:r>
                      <a:r>
                        <a:rPr lang="fr-FR" sz="1200" b="1" i="0" kern="120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/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1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lait 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f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romage végétalien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</a:rPr>
                        <a:t>2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Contient: soya </a:t>
                      </a:r>
                    </a:p>
                    <a:p>
                      <a:pPr algn="ctr"/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roy_BN" pitchFamily="2" charset="0"/>
                        </a:rPr>
                        <a:t>Substitution: </a:t>
                      </a:r>
                      <a:r>
                        <a:rPr lang="fr-FR" sz="1100" b="1" i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roy_BN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galettes de riz brun (2)</a:t>
                      </a:r>
                      <a:endParaRPr lang="fr-CA" sz="1100" b="1" i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roy_BN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471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E72CE8-A330-D247-44CE-AC2EA88BE07D}"/>
              </a:ext>
            </a:extLst>
          </p:cNvPr>
          <p:cNvSpPr txBox="1"/>
          <p:nvPr/>
        </p:nvSpPr>
        <p:spPr>
          <a:xfrm>
            <a:off x="159798" y="6439431"/>
            <a:ext cx="2379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/>
              <a:t>DERNIÈRE MÀJ: 11-10-24</a:t>
            </a:r>
            <a:endParaRPr lang="en-US" sz="1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6E101-DE64-FE9A-22C9-1B945069E966}"/>
              </a:ext>
            </a:extLst>
          </p:cNvPr>
          <p:cNvSpPr txBox="1"/>
          <p:nvPr/>
        </p:nvSpPr>
        <p:spPr>
          <a:xfrm>
            <a:off x="3003612" y="6217028"/>
            <a:ext cx="3797707" cy="6001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100" b="1">
                <a:uFill>
                  <a:solidFill>
                    <a:srgbClr val="000000"/>
                  </a:solidFill>
                </a:uFill>
                <a:latin typeface="Gilroy_BN" pitchFamily="2" charset="0"/>
              </a:rPr>
              <a:t>Note: les substitutions indiquées sont offertes aux enfants ayant des allergies, intolérances ou restrictions transmises par la garderie au service alimentaire.</a:t>
            </a:r>
            <a:endParaRPr lang="en-US" sz="1100" b="1">
              <a:uFill>
                <a:solidFill>
                  <a:srgbClr val="000000"/>
                </a:solidFill>
              </a:uFill>
              <a:latin typeface="Gilroy_BN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DC3FFC-1069-084F-B331-0C61E2EA2869}"/>
              </a:ext>
            </a:extLst>
          </p:cNvPr>
          <p:cNvSpPr txBox="1"/>
          <p:nvPr/>
        </p:nvSpPr>
        <p:spPr>
          <a:xfrm>
            <a:off x="764919" y="1707062"/>
            <a:ext cx="6870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cap="all">
                <a:ln>
                  <a:noFill/>
                </a:ln>
                <a:solidFill>
                  <a:srgbClr val="00CC00"/>
                </a:solidFill>
                <a:effectLst/>
                <a:uFill>
                  <a:solidFill>
                    <a:srgbClr val="000000"/>
                  </a:solidFill>
                </a:uFill>
                <a:latin typeface="Verdana Pro Black" panose="020F0502020204030204" pitchFamily="34" charset="0"/>
                <a:ea typeface="Verdana Pro Black" panose="020F0502020204030204" pitchFamily="34" charset="0"/>
                <a:cs typeface="Verdana Pro Black" panose="020F0502020204030204" pitchFamily="34" charset="0"/>
              </a:rPr>
              <a:t>*</a:t>
            </a:r>
            <a:r>
              <a:rPr lang="fr-FR" sz="9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ilroy_BN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Les fruits frais offerts à la collation du matin peuvent différer du cycle présenté selon les disponibilités et la saison.</a:t>
            </a:r>
            <a:endParaRPr lang="fr-CA" sz="9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 34">
            <a:extLst>
              <a:ext uri="{FF2B5EF4-FFF2-40B4-BE49-F238E27FC236}">
                <a16:creationId xmlns:a16="http://schemas.microsoft.com/office/drawing/2014/main" id="{BB966E77-B018-1A15-E61D-913647E27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81"/>
          <a:stretch/>
        </p:blipFill>
        <p:spPr>
          <a:xfrm>
            <a:off x="6915976" y="6429888"/>
            <a:ext cx="5658483" cy="46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92BB4-E65F-EC1B-429D-C03D7DF09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2" y="4334657"/>
            <a:ext cx="238612" cy="230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AC1D5-0B3D-27FD-0798-06A01F1B7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52" y="5770765"/>
            <a:ext cx="238612" cy="230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802750-2AF8-E17E-8246-07FC0B16B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38" y="5799933"/>
            <a:ext cx="238612" cy="230832"/>
          </a:xfrm>
          <a:prstGeom prst="rect">
            <a:avLst/>
          </a:prstGeom>
        </p:spPr>
      </p:pic>
      <p:pic>
        <p:nvPicPr>
          <p:cNvPr id="12" name="Picture 11" descr="A green and brown circle with white letters&#10;&#10;Description automatically generated">
            <a:extLst>
              <a:ext uri="{FF2B5EF4-FFF2-40B4-BE49-F238E27FC236}">
                <a16:creationId xmlns:a16="http://schemas.microsoft.com/office/drawing/2014/main" id="{B1ACF28D-4DFE-8A68-ED94-A237A37FA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710" y="3428999"/>
            <a:ext cx="575283" cy="230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CBCC68-4238-50B2-05D4-7A3E04036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2" y="3435890"/>
            <a:ext cx="231555" cy="217049"/>
          </a:xfrm>
          <a:prstGeom prst="rect">
            <a:avLst/>
          </a:prstGeom>
        </p:spPr>
      </p:pic>
      <p:pic>
        <p:nvPicPr>
          <p:cNvPr id="15" name="Picture 14" descr="A blue circle with white letters on it&#10;&#10;Description automatically generated">
            <a:extLst>
              <a:ext uri="{FF2B5EF4-FFF2-40B4-BE49-F238E27FC236}">
                <a16:creationId xmlns:a16="http://schemas.microsoft.com/office/drawing/2014/main" id="{E559CD46-26CB-516A-733A-103EE4A7E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6594" y="3407833"/>
            <a:ext cx="272890" cy="2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52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1486</Words>
  <Application>Microsoft Office PowerPoint</Application>
  <PresentationFormat>Grand écran</PresentationFormat>
  <Paragraphs>324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Gilroy_BN</vt:lpstr>
      <vt:lpstr>Gilroy_BN SemiBold</vt:lpstr>
      <vt:lpstr>Gilroy_BN-Regular</vt:lpstr>
      <vt:lpstr>Tahoma</vt:lpstr>
      <vt:lpstr>Verdana Pro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Clermont, Suzanne</dc:creator>
  <cp:lastModifiedBy>Johanne Parent</cp:lastModifiedBy>
  <cp:revision>9</cp:revision>
  <cp:lastPrinted>2024-05-27T23:12:20Z</cp:lastPrinted>
  <dcterms:created xsi:type="dcterms:W3CDTF">2024-05-27T19:02:00Z</dcterms:created>
  <dcterms:modified xsi:type="dcterms:W3CDTF">2024-10-29T13:05:50Z</dcterms:modified>
</cp:coreProperties>
</file>